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8" r:id="rId2"/>
    <p:sldId id="261" r:id="rId3"/>
    <p:sldId id="280" r:id="rId4"/>
    <p:sldId id="266" r:id="rId5"/>
    <p:sldId id="300" r:id="rId6"/>
    <p:sldId id="277" r:id="rId7"/>
    <p:sldId id="298" r:id="rId8"/>
    <p:sldId id="303" r:id="rId9"/>
    <p:sldId id="304" r:id="rId10"/>
    <p:sldId id="308" r:id="rId11"/>
    <p:sldId id="307" r:id="rId12"/>
    <p:sldId id="257" r:id="rId13"/>
    <p:sldId id="299" r:id="rId14"/>
    <p:sldId id="301" r:id="rId15"/>
    <p:sldId id="302" r:id="rId16"/>
    <p:sldId id="297" r:id="rId17"/>
    <p:sldId id="30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anose="020B0604020202020204" charset="0"/>
      <p:regular r:id="rId24"/>
      <p:bold r:id="rId25"/>
      <p:italic r:id="rId26"/>
      <p:boldItalic r:id="rId27"/>
    </p:embeddedFont>
    <p:embeddedFont>
      <p:font typeface="Sansation" panose="020B060402020202020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EE"/>
    <a:srgbClr val="376092"/>
    <a:srgbClr val="085B99"/>
    <a:srgbClr val="41B9E1"/>
    <a:srgbClr val="FDB913"/>
    <a:srgbClr val="B9461E"/>
    <a:srgbClr val="DC5326"/>
    <a:srgbClr val="BEBEBE"/>
    <a:srgbClr val="B4B4B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2819" autoAdjust="0"/>
  </p:normalViewPr>
  <p:slideViewPr>
    <p:cSldViewPr>
      <p:cViewPr varScale="1">
        <p:scale>
          <a:sx n="124" d="100"/>
          <a:sy n="124" d="100"/>
        </p:scale>
        <p:origin x="51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E8D0-E463-4FD5-B29E-35A4F9492BD6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7487-E079-44DF-81F9-9DA95B1B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4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12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100000">
              <a:srgbClr val="0070C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52312"/>
            <a:ext cx="9144002" cy="1638877"/>
          </a:xfrm>
          <a:prstGeom prst="rect">
            <a:avLst/>
          </a:prstGeom>
          <a:gradFill flip="none" rotWithShape="1">
            <a:gsLst>
              <a:gs pos="0">
                <a:srgbClr val="085B99">
                  <a:shade val="30000"/>
                  <a:satMod val="115000"/>
                </a:srgbClr>
              </a:gs>
              <a:gs pos="50000">
                <a:srgbClr val="085B99">
                  <a:shade val="67500"/>
                  <a:satMod val="115000"/>
                </a:srgbClr>
              </a:gs>
              <a:gs pos="100000">
                <a:srgbClr val="085B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20947" y="1752312"/>
            <a:ext cx="6870024" cy="16388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41B9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3600" y="1885949"/>
            <a:ext cx="5161550" cy="1645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Meg Peterson         Andy Shi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Kip Madden        Justin Boggs</a:t>
            </a:r>
          </a:p>
        </p:txBody>
      </p:sp>
    </p:spTree>
    <p:extLst>
      <p:ext uri="{BB962C8B-B14F-4D97-AF65-F5344CB8AC3E}">
        <p14:creationId xmlns:p14="http://schemas.microsoft.com/office/powerpoint/2010/main" val="26413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71">
        <p14:flythrough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2" grpId="0" animBg="1"/>
      <p:bldP spid="5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10D23-0DA5-41A5-A8E7-4C71D89C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0" y="0"/>
            <a:ext cx="7719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97E00-1E1F-4EAB-B235-FA167AB4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4" y="819150"/>
            <a:ext cx="8405832" cy="40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Titl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93" y="215422"/>
            <a:ext cx="8505000" cy="610697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>
                <a:solidFill>
                  <a:srgbClr val="0C20C7"/>
                </a:solidFill>
                <a:ea typeface="Ayuthaya" pitchFamily="2" charset="-34"/>
                <a:cs typeface="Calibri" panose="020F0502020204030204" pitchFamily="34" charset="0"/>
              </a:rPr>
              <a:t>Data Architecture</a:t>
            </a:r>
          </a:p>
        </p:txBody>
      </p:sp>
      <p:sp>
        <p:nvSpPr>
          <p:cNvPr id="175" name="Arrow: U-Turn Milestone 1" title="Timeline Arrow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339309" y="2083523"/>
            <a:ext cx="1551011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sp>
        <p:nvSpPr>
          <p:cNvPr id="176" name="Duration 1" title="Duration Text">
            <a:extLst>
              <a:ext uri="{FF2B5EF4-FFF2-40B4-BE49-F238E27FC236}">
                <a16:creationId xmlns:a16="http://schemas.microsoft.com/office/drawing/2014/main" id="{BA99AB34-2A44-45C5-B5D9-CD9BEAB95EEE}"/>
              </a:ext>
            </a:extLst>
          </p:cNvPr>
          <p:cNvSpPr txBox="1"/>
          <p:nvPr/>
        </p:nvSpPr>
        <p:spPr>
          <a:xfrm>
            <a:off x="444819" y="1749691"/>
            <a:ext cx="12784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CSVs</a:t>
            </a:r>
          </a:p>
        </p:txBody>
      </p:sp>
      <p:cxnSp>
        <p:nvCxnSpPr>
          <p:cNvPr id="184" name="Connector Milestone 1" title="Connecter Line">
            <a:extLst>
              <a:ext uri="{FF2B5EF4-FFF2-40B4-BE49-F238E27FC236}">
                <a16:creationId xmlns:a16="http://schemas.microsoft.com/office/drawing/2014/main" id="{6540B9DE-D8F6-4EBE-8DC6-8E44C65F1330}"/>
              </a:ext>
            </a:extLst>
          </p:cNvPr>
          <p:cNvCxnSpPr>
            <a:cxnSpLocks/>
          </p:cNvCxnSpPr>
          <p:nvPr/>
        </p:nvCxnSpPr>
        <p:spPr>
          <a:xfrm flipH="1">
            <a:off x="1084044" y="1291534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B5245E3-4035-4760-B649-EB7C65910BA3}"/>
              </a:ext>
            </a:extLst>
          </p:cNvPr>
          <p:cNvSpPr txBox="1"/>
          <p:nvPr/>
        </p:nvSpPr>
        <p:spPr>
          <a:xfrm>
            <a:off x="271747" y="815971"/>
            <a:ext cx="17412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2000" dirty="0">
                <a:cs typeface="Ayuthaya" pitchFamily="2" charset="-34"/>
              </a:rPr>
              <a:t>Data Collection</a:t>
            </a:r>
          </a:p>
        </p:txBody>
      </p:sp>
      <p:sp>
        <p:nvSpPr>
          <p:cNvPr id="185" name="Arrow: U-Turn Milestone 2" title="Timeline Arrow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>
            <a:off x="2689810" y="2076499"/>
            <a:ext cx="115238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sp>
        <p:nvSpPr>
          <p:cNvPr id="186" name="Duration 2" title="Duration Text">
            <a:extLst>
              <a:ext uri="{FF2B5EF4-FFF2-40B4-BE49-F238E27FC236}">
                <a16:creationId xmlns:a16="http://schemas.microsoft.com/office/drawing/2014/main" id="{C4E1DCDE-7980-4FEF-AD3C-1931CC87AB9F}"/>
              </a:ext>
            </a:extLst>
          </p:cNvPr>
          <p:cNvSpPr txBox="1"/>
          <p:nvPr/>
        </p:nvSpPr>
        <p:spPr>
          <a:xfrm>
            <a:off x="914400" y="3159375"/>
            <a:ext cx="25907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Data with Pandas and SQL </a:t>
            </a:r>
          </a:p>
        </p:txBody>
      </p:sp>
      <p:cxnSp>
        <p:nvCxnSpPr>
          <p:cNvPr id="97" name="Connector Milestone 1" title="Connecter Line">
            <a:extLst>
              <a:ext uri="{FF2B5EF4-FFF2-40B4-BE49-F238E27FC236}">
                <a16:creationId xmlns:a16="http://schemas.microsoft.com/office/drawing/2014/main" id="{65F26748-FD4D-4281-B2A8-9B2E2D2E1E28}"/>
              </a:ext>
            </a:extLst>
          </p:cNvPr>
          <p:cNvCxnSpPr>
            <a:cxnSpLocks/>
          </p:cNvCxnSpPr>
          <p:nvPr/>
        </p:nvCxnSpPr>
        <p:spPr>
          <a:xfrm flipH="1">
            <a:off x="2257238" y="3469930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C95FD264-8E31-48FC-B238-6A950A9C6583}"/>
              </a:ext>
            </a:extLst>
          </p:cNvPr>
          <p:cNvSpPr txBox="1"/>
          <p:nvPr/>
        </p:nvSpPr>
        <p:spPr>
          <a:xfrm>
            <a:off x="1594299" y="3862043"/>
            <a:ext cx="13258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600" dirty="0">
                <a:ea typeface="Ayuthaya" pitchFamily="2" charset="-34"/>
                <a:cs typeface="Calibri" panose="020F0502020204030204" pitchFamily="34" charset="0"/>
              </a:rPr>
              <a:t>Munging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7BE9E71-DFEF-4975-BCC6-C716CADF2553}"/>
              </a:ext>
            </a:extLst>
          </p:cNvPr>
          <p:cNvSpPr txBox="1"/>
          <p:nvPr/>
        </p:nvSpPr>
        <p:spPr>
          <a:xfrm>
            <a:off x="2104991" y="960575"/>
            <a:ext cx="24002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ZA" sz="2000" dirty="0">
                <a:cs typeface="Ayuthaya" pitchFamily="2" charset="-34"/>
              </a:rPr>
              <a:t>Database Creation</a:t>
            </a:r>
            <a:endParaRPr lang="en-ZA" sz="2400" dirty="0">
              <a:cs typeface="Ayuthaya" pitchFamily="2" charset="-34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9806D6A-513A-48E1-8624-5F56FD41FD8E}"/>
              </a:ext>
            </a:extLst>
          </p:cNvPr>
          <p:cNvSpPr txBox="1"/>
          <p:nvPr/>
        </p:nvSpPr>
        <p:spPr>
          <a:xfrm>
            <a:off x="5149334" y="3757586"/>
            <a:ext cx="23568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Visualizations</a:t>
            </a:r>
          </a:p>
        </p:txBody>
      </p:sp>
      <p:sp>
        <p:nvSpPr>
          <p:cNvPr id="202" name="Arrow: U-Turn Milestone 5" title="Timeline Arrow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6145479" y="2835530"/>
            <a:ext cx="2125933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cxnSp>
        <p:nvCxnSpPr>
          <p:cNvPr id="98" name="Connector Milestone 1" title="Connecter Line">
            <a:extLst>
              <a:ext uri="{FF2B5EF4-FFF2-40B4-BE49-F238E27FC236}">
                <a16:creationId xmlns:a16="http://schemas.microsoft.com/office/drawing/2014/main" id="{33CE460B-EDDE-4B77-A80A-B18C8292C77D}"/>
              </a:ext>
            </a:extLst>
          </p:cNvPr>
          <p:cNvCxnSpPr>
            <a:cxnSpLocks/>
          </p:cNvCxnSpPr>
          <p:nvPr/>
        </p:nvCxnSpPr>
        <p:spPr>
          <a:xfrm flipH="1">
            <a:off x="3261945" y="1368789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2E111CE-6E3B-451A-B1CA-D4EDF27F1F15}"/>
              </a:ext>
            </a:extLst>
          </p:cNvPr>
          <p:cNvSpPr txBox="1"/>
          <p:nvPr/>
        </p:nvSpPr>
        <p:spPr>
          <a:xfrm>
            <a:off x="5943619" y="1844975"/>
            <a:ext cx="24376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600" dirty="0">
                <a:ea typeface="Ayuthaya" pitchFamily="2" charset="-34"/>
                <a:cs typeface="Calibri" panose="020F0502020204030204" pitchFamily="34" charset="0"/>
              </a:rPr>
              <a:t>Front End Web Development</a:t>
            </a:r>
          </a:p>
        </p:txBody>
      </p:sp>
      <p:sp>
        <p:nvSpPr>
          <p:cNvPr id="236" name="Oval 235" title="Launch Circle">
            <a:extLst>
              <a:ext uri="{FF2B5EF4-FFF2-40B4-BE49-F238E27FC236}">
                <a16:creationId xmlns:a16="http://schemas.microsoft.com/office/drawing/2014/main" id="{C2680208-3C44-427A-8695-8FD5BD8AAF59}"/>
              </a:ext>
            </a:extLst>
          </p:cNvPr>
          <p:cNvSpPr/>
          <p:nvPr/>
        </p:nvSpPr>
        <p:spPr>
          <a:xfrm>
            <a:off x="7620007" y="3411926"/>
            <a:ext cx="980550" cy="954043"/>
          </a:xfrm>
          <a:prstGeom prst="ellipse">
            <a:avLst/>
          </a:prstGeom>
          <a:solidFill>
            <a:srgbClr val="0C2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/>
              <a:t>Data Dashboard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318EB1-1977-C441-85ED-C6DD4B14D521}"/>
              </a:ext>
            </a:extLst>
          </p:cNvPr>
          <p:cNvSpPr txBox="1"/>
          <p:nvPr/>
        </p:nvSpPr>
        <p:spPr>
          <a:xfrm>
            <a:off x="4017469" y="1451546"/>
            <a:ext cx="1325879" cy="176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n-ZA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Arrow: U-Turn Milestone 2" title="Timeline Arrow">
            <a:extLst>
              <a:ext uri="{FF2B5EF4-FFF2-40B4-BE49-F238E27FC236}">
                <a16:creationId xmlns:a16="http://schemas.microsoft.com/office/drawing/2014/main" id="{3E80949C-A063-704D-A8E6-475F5D5E9045}"/>
              </a:ext>
            </a:extLst>
          </p:cNvPr>
          <p:cNvSpPr/>
          <p:nvPr/>
        </p:nvSpPr>
        <p:spPr>
          <a:xfrm flipV="1">
            <a:off x="1727178" y="2601356"/>
            <a:ext cx="115238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sp>
        <p:nvSpPr>
          <p:cNvPr id="127" name="Arrow: U-Turn Milestone 2" title="Timeline Arrow">
            <a:extLst>
              <a:ext uri="{FF2B5EF4-FFF2-40B4-BE49-F238E27FC236}">
                <a16:creationId xmlns:a16="http://schemas.microsoft.com/office/drawing/2014/main" id="{BD9EABF8-A823-DF45-B474-97E876FB3C04}"/>
              </a:ext>
            </a:extLst>
          </p:cNvPr>
          <p:cNvSpPr/>
          <p:nvPr/>
        </p:nvSpPr>
        <p:spPr>
          <a:xfrm flipV="1">
            <a:off x="3680038" y="2591417"/>
            <a:ext cx="146929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cxnSp>
        <p:nvCxnSpPr>
          <p:cNvPr id="129" name="Connector Milestone 1" title="Connecter Line">
            <a:extLst>
              <a:ext uri="{FF2B5EF4-FFF2-40B4-BE49-F238E27FC236}">
                <a16:creationId xmlns:a16="http://schemas.microsoft.com/office/drawing/2014/main" id="{CAC618B0-FB75-A542-8474-6A982829C25E}"/>
              </a:ext>
            </a:extLst>
          </p:cNvPr>
          <p:cNvCxnSpPr>
            <a:cxnSpLocks/>
          </p:cNvCxnSpPr>
          <p:nvPr/>
        </p:nvCxnSpPr>
        <p:spPr>
          <a:xfrm flipH="1">
            <a:off x="6263243" y="3429403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Milestone 1" title="Connecter Line">
            <a:extLst>
              <a:ext uri="{FF2B5EF4-FFF2-40B4-BE49-F238E27FC236}">
                <a16:creationId xmlns:a16="http://schemas.microsoft.com/office/drawing/2014/main" id="{DAEC8CC9-B34C-4F4E-9736-B9A827088C09}"/>
              </a:ext>
            </a:extLst>
          </p:cNvPr>
          <p:cNvCxnSpPr>
            <a:cxnSpLocks/>
          </p:cNvCxnSpPr>
          <p:nvPr/>
        </p:nvCxnSpPr>
        <p:spPr>
          <a:xfrm flipH="1">
            <a:off x="5068409" y="2153948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Milestone 1" title="Connecter Line">
            <a:extLst>
              <a:ext uri="{FF2B5EF4-FFF2-40B4-BE49-F238E27FC236}">
                <a16:creationId xmlns:a16="http://schemas.microsoft.com/office/drawing/2014/main" id="{EC65BF47-CFC7-6747-AC5C-91C0E648EDEA}"/>
              </a:ext>
            </a:extLst>
          </p:cNvPr>
          <p:cNvCxnSpPr>
            <a:cxnSpLocks/>
          </p:cNvCxnSpPr>
          <p:nvPr/>
        </p:nvCxnSpPr>
        <p:spPr>
          <a:xfrm flipH="1">
            <a:off x="7219623" y="2116649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Duration 2" title="Duration Text">
            <a:extLst>
              <a:ext uri="{FF2B5EF4-FFF2-40B4-BE49-F238E27FC236}">
                <a16:creationId xmlns:a16="http://schemas.microsoft.com/office/drawing/2014/main" id="{F5695FAA-8535-3D4C-89F1-0F0FC1E2FCF0}"/>
              </a:ext>
            </a:extLst>
          </p:cNvPr>
          <p:cNvSpPr txBox="1"/>
          <p:nvPr/>
        </p:nvSpPr>
        <p:spPr>
          <a:xfrm>
            <a:off x="3877174" y="2567685"/>
            <a:ext cx="9543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Alchemy, Flask</a:t>
            </a:r>
          </a:p>
        </p:txBody>
      </p:sp>
      <p:sp>
        <p:nvSpPr>
          <p:cNvPr id="138" name="Duration 2" title="Duration Text">
            <a:extLst>
              <a:ext uri="{FF2B5EF4-FFF2-40B4-BE49-F238E27FC236}">
                <a16:creationId xmlns:a16="http://schemas.microsoft.com/office/drawing/2014/main" id="{16C634E6-1134-BF44-95C4-D41F16EEB1AB}"/>
              </a:ext>
            </a:extLst>
          </p:cNvPr>
          <p:cNvSpPr txBox="1"/>
          <p:nvPr/>
        </p:nvSpPr>
        <p:spPr>
          <a:xfrm>
            <a:off x="2784794" y="1786416"/>
            <a:ext cx="9543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SQLlite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Duration 2" title="Duration Text">
            <a:extLst>
              <a:ext uri="{FF2B5EF4-FFF2-40B4-BE49-F238E27FC236}">
                <a16:creationId xmlns:a16="http://schemas.microsoft.com/office/drawing/2014/main" id="{93942701-64B7-0448-8D26-237E71B8F92F}"/>
              </a:ext>
            </a:extLst>
          </p:cNvPr>
          <p:cNvSpPr txBox="1"/>
          <p:nvPr/>
        </p:nvSpPr>
        <p:spPr>
          <a:xfrm>
            <a:off x="3451552" y="4044425"/>
            <a:ext cx="21074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D3, 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Pivot Table</a:t>
            </a:r>
          </a:p>
        </p:txBody>
      </p:sp>
      <p:sp>
        <p:nvSpPr>
          <p:cNvPr id="141" name="Duration 2" title="Duration Text">
            <a:extLst>
              <a:ext uri="{FF2B5EF4-FFF2-40B4-BE49-F238E27FC236}">
                <a16:creationId xmlns:a16="http://schemas.microsoft.com/office/drawing/2014/main" id="{50E9EC34-7FEB-1241-AE48-DA10F4F7F618}"/>
              </a:ext>
            </a:extLst>
          </p:cNvPr>
          <p:cNvSpPr txBox="1"/>
          <p:nvPr/>
        </p:nvSpPr>
        <p:spPr>
          <a:xfrm>
            <a:off x="6145479" y="2414581"/>
            <a:ext cx="21518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HTML, Bootstrap, CSS,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Javascript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42" name="Arrow: U-Turn Milestone 5" title="Timeline Arrow">
            <a:extLst>
              <a:ext uri="{FF2B5EF4-FFF2-40B4-BE49-F238E27FC236}">
                <a16:creationId xmlns:a16="http://schemas.microsoft.com/office/drawing/2014/main" id="{3672D949-B0D2-8740-9274-6F81E49088A9}"/>
              </a:ext>
            </a:extLst>
          </p:cNvPr>
          <p:cNvSpPr/>
          <p:nvPr/>
        </p:nvSpPr>
        <p:spPr>
          <a:xfrm flipV="1">
            <a:off x="2131926" y="4103353"/>
            <a:ext cx="4248609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D4B0-4663-7F4E-8D11-B6E9EC770F5A}"/>
              </a:ext>
            </a:extLst>
          </p:cNvPr>
          <p:cNvSpPr txBox="1"/>
          <p:nvPr/>
        </p:nvSpPr>
        <p:spPr>
          <a:xfrm>
            <a:off x="12618720" y="2194560"/>
            <a:ext cx="184731" cy="300082"/>
          </a:xfrm>
          <a:prstGeom prst="rect">
            <a:avLst/>
          </a:prstGeom>
          <a:solidFill>
            <a:srgbClr val="FF5932"/>
          </a:solidFill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40716-2450-3644-8FED-E01528A2C0D9}"/>
              </a:ext>
            </a:extLst>
          </p:cNvPr>
          <p:cNvSpPr txBox="1"/>
          <p:nvPr/>
        </p:nvSpPr>
        <p:spPr>
          <a:xfrm>
            <a:off x="4317834" y="1868914"/>
            <a:ext cx="15011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ea typeface="Ayuthaya" pitchFamily="2" charset="-34"/>
                <a:cs typeface="Ayuthaya" pitchFamily="2" charset="-34"/>
              </a:rPr>
              <a:t>Flask App</a:t>
            </a:r>
          </a:p>
        </p:txBody>
      </p:sp>
      <p:sp>
        <p:nvSpPr>
          <p:cNvPr id="34" name="Arrow: U-Turn Milestone 2" title="Timeline Arrow">
            <a:extLst>
              <a:ext uri="{FF2B5EF4-FFF2-40B4-BE49-F238E27FC236}">
                <a16:creationId xmlns:a16="http://schemas.microsoft.com/office/drawing/2014/main" id="{01AFF2C4-5BD5-F941-86AF-A173000C22AE}"/>
              </a:ext>
            </a:extLst>
          </p:cNvPr>
          <p:cNvSpPr/>
          <p:nvPr/>
        </p:nvSpPr>
        <p:spPr>
          <a:xfrm>
            <a:off x="4993093" y="1260406"/>
            <a:ext cx="227525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DBD3-86CE-4C65-ADEE-DA606E27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0"/>
            <a:ext cx="7649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1E3BA-9442-4BEC-8BCB-6AFFC64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35961"/>
            <a:ext cx="6172200" cy="52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F1EFD-7EDD-4CBD-887C-E27BA2F2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54" y="0"/>
            <a:ext cx="7412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3426B-80E5-4BA0-ACF4-2A169F73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8226"/>
            <a:ext cx="7315200" cy="51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8575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72B0-7B25-4A61-97C6-67E3ED480AC2}"/>
              </a:ext>
            </a:extLst>
          </p:cNvPr>
          <p:cNvSpPr txBox="1"/>
          <p:nvPr/>
        </p:nvSpPr>
        <p:spPr>
          <a:xfrm>
            <a:off x="1447800" y="1504950"/>
            <a:ext cx="647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</a:t>
            </a:r>
            <a:r>
              <a:rPr lang="en-US" sz="4400" dirty="0">
                <a:solidFill>
                  <a:schemeClr val="accent2"/>
                </a:solidFill>
                <a:latin typeface="Oswald" pitchFamily="50"/>
              </a:rPr>
              <a:t>does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appear to influence rate of spread of the Corona virus. Specifically the degree of </a:t>
            </a:r>
            <a:r>
              <a:rPr lang="en-US" sz="4400" dirty="0">
                <a:solidFill>
                  <a:srgbClr val="FFFF00"/>
                </a:solidFill>
                <a:latin typeface="Oswald" pitchFamily="50"/>
              </a:rPr>
              <a:t>Individualism</a:t>
            </a:r>
          </a:p>
        </p:txBody>
      </p:sp>
    </p:spTree>
    <p:extLst>
      <p:ext uri="{BB962C8B-B14F-4D97-AF65-F5344CB8AC3E}">
        <p14:creationId xmlns:p14="http://schemas.microsoft.com/office/powerpoint/2010/main" val="2858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460697"/>
            <a:ext cx="9144000" cy="729329"/>
            <a:chOff x="0" y="3460697"/>
            <a:chExt cx="9144000" cy="72932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352">
              <a:off x="3205476" y="4022946"/>
              <a:ext cx="2938716" cy="16707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3393">
              <a:off x="74829" y="4022947"/>
              <a:ext cx="2938716" cy="1670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3460697"/>
              <a:ext cx="9144000" cy="6048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75000"/>
                  </a:schemeClr>
                </a:gs>
                <a:gs pos="92000">
                  <a:schemeClr val="bg1"/>
                </a:gs>
                <a:gs pos="33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0" y="503106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C00000"/>
                </a:solidFill>
                <a:latin typeface="Oswald" pitchFamily="50"/>
              </a:rPr>
              <a:t>Covid</a:t>
            </a:r>
            <a:endParaRPr lang="en-US" sz="8000" dirty="0">
              <a:solidFill>
                <a:srgbClr val="C00000"/>
              </a:solidFill>
              <a:latin typeface="Oswald" pitchFamily="50"/>
            </a:endParaRPr>
          </a:p>
          <a:p>
            <a:pPr algn="ctr"/>
            <a:r>
              <a:rPr lang="en-US" sz="8000" dirty="0">
                <a:solidFill>
                  <a:srgbClr val="C00000"/>
                </a:solidFill>
                <a:latin typeface="Oswald" pitchFamily="50"/>
              </a:rPr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4568" y="282419"/>
            <a:ext cx="376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your country’s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individualism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harm you?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351083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SMU Data Science Project 2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85" y="2444127"/>
            <a:ext cx="2285315" cy="25044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8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ferris dir="l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195647"/>
            <a:ext cx="4239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Initial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7B5E9-DB99-4CD2-A161-2FB09B1B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8922"/>
            <a:ext cx="6524151" cy="41719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34000" y="2571750"/>
            <a:ext cx="2168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Confirmed </a:t>
            </a:r>
            <a:r>
              <a:rPr lang="en-US" sz="3200" b="1" baseline="30000" dirty="0" err="1">
                <a:solidFill>
                  <a:srgbClr val="FF0000"/>
                </a:solidFill>
                <a:latin typeface="Sansation" panose="020B0604020202020204"/>
              </a:rPr>
              <a:t>Covid</a:t>
            </a:r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 cases are growing exponentially – but not for all countries</a:t>
            </a:r>
          </a:p>
        </p:txBody>
      </p:sp>
    </p:spTree>
    <p:extLst>
      <p:ext uri="{BB962C8B-B14F-4D97-AF65-F5344CB8AC3E}">
        <p14:creationId xmlns:p14="http://schemas.microsoft.com/office/powerpoint/2010/main" val="23458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prism dir="u" isContent="1"/>
      </p:transition>
    </mc:Choice>
    <mc:Fallback xmlns="">
      <p:transition spd="slow" advTm="17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6074" y="150495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the culture of a country affect the rate of new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cases?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57200" y="971550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28406"/>
            <a:ext cx="660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has been quantified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52" y="1116081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6BA9D90-9A76-4524-B2C4-B42944B2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1891"/>
            <a:ext cx="5541271" cy="2723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E2B70-CC1B-421C-86A8-BCA89F33415E}"/>
              </a:ext>
            </a:extLst>
          </p:cNvPr>
          <p:cNvSpPr/>
          <p:nvPr/>
        </p:nvSpPr>
        <p:spPr>
          <a:xfrm>
            <a:off x="5943600" y="1622266"/>
            <a:ext cx="297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ansation" panose="020B0604020202020204"/>
              </a:rPr>
              <a:t>Psychologist Dr Geert Hofstede published his cultural dimensions model at the end of the 1970s, based on a decade of research. Since then, it's become an internationally recognized standard for understanding cultural differences.</a:t>
            </a:r>
            <a:endParaRPr lang="en-US" dirty="0">
              <a:latin typeface="Sansatio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0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2360" y="216473"/>
            <a:ext cx="59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Hoefstede’s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6 Cultural Dimensions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0" y="1353110"/>
            <a:ext cx="1762811" cy="823909"/>
            <a:chOff x="1327201" y="1188661"/>
            <a:chExt cx="1762811" cy="823909"/>
          </a:xfrm>
        </p:grpSpPr>
        <p:sp>
          <p:nvSpPr>
            <p:cNvPr id="124" name="TextBox 123"/>
            <p:cNvSpPr txBox="1"/>
            <p:nvPr/>
          </p:nvSpPr>
          <p:spPr>
            <a:xfrm>
              <a:off x="1327201" y="1386758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Degree of inequality that exists – and is accepted – between people with and without power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8470" y="1188661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Power Distance Index (PDI)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7268" y="2408136"/>
            <a:ext cx="1903732" cy="729673"/>
            <a:chOff x="1328469" y="2243687"/>
            <a:chExt cx="1903732" cy="729673"/>
          </a:xfrm>
        </p:grpSpPr>
        <p:sp>
          <p:nvSpPr>
            <p:cNvPr id="142" name="TextBox 141"/>
            <p:cNvSpPr txBox="1"/>
            <p:nvPr/>
          </p:nvSpPr>
          <p:spPr>
            <a:xfrm>
              <a:off x="1333724" y="2480917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Strength of ties that people have to others within their community.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28469" y="2243687"/>
              <a:ext cx="1903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rgbClr val="C00000"/>
                  </a:solidFill>
                  <a:latin typeface="Oswald" pitchFamily="50"/>
                </a:rPr>
                <a:t>Individualism vs Collectivism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87269" y="3483395"/>
            <a:ext cx="1761542" cy="862643"/>
            <a:chOff x="1328470" y="3318946"/>
            <a:chExt cx="1761542" cy="862643"/>
          </a:xfrm>
        </p:grpSpPr>
        <p:sp>
          <p:nvSpPr>
            <p:cNvPr id="148" name="TextBox 147"/>
            <p:cNvSpPr txBox="1"/>
            <p:nvPr/>
          </p:nvSpPr>
          <p:spPr>
            <a:xfrm>
              <a:off x="1333724" y="3555777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Distribution of roles between men and women. Masculine expected to behave assertively.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328470" y="3318946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Masculinity vs Femininity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91200" y="1353110"/>
            <a:ext cx="1752599" cy="656332"/>
            <a:chOff x="4093319" y="1188661"/>
            <a:chExt cx="1752599" cy="656332"/>
          </a:xfrm>
        </p:grpSpPr>
        <p:sp>
          <p:nvSpPr>
            <p:cNvPr id="154" name="TextBox 153"/>
            <p:cNvSpPr txBox="1"/>
            <p:nvPr/>
          </p:nvSpPr>
          <p:spPr>
            <a:xfrm>
              <a:off x="4093319" y="1352550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This dimension describes how well people can cope with anxiety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94587" y="1188661"/>
              <a:ext cx="1751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Uncertainty Avoidance Index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3560" y="2426867"/>
            <a:ext cx="1845388" cy="988246"/>
            <a:chOff x="4094588" y="2243687"/>
            <a:chExt cx="1845388" cy="988246"/>
          </a:xfrm>
        </p:grpSpPr>
        <p:sp>
          <p:nvSpPr>
            <p:cNvPr id="160" name="TextBox 159"/>
            <p:cNvSpPr txBox="1"/>
            <p:nvPr/>
          </p:nvSpPr>
          <p:spPr>
            <a:xfrm>
              <a:off x="4126861" y="2472751"/>
              <a:ext cx="1644599" cy="75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Long-term = pragmatic, modest &amp; </a:t>
              </a:r>
              <a:r>
                <a:rPr lang="en-US" sz="1300" baseline="30000" dirty="0" err="1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thrify</a:t>
              </a:r>
              <a:endParaRPr lang="en-US" sz="1300" baseline="30000" dirty="0">
                <a:solidFill>
                  <a:schemeClr val="accent1">
                    <a:lumMod val="75000"/>
                  </a:schemeClr>
                </a:solidFill>
                <a:latin typeface="Sansation" pitchFamily="2" charset="0"/>
              </a:endParaRPr>
            </a:p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Short-term = emphasize principles, consistency &amp; truth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094588" y="2243687"/>
              <a:ext cx="1845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Long/Short Term Orientation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1200" y="3483395"/>
            <a:ext cx="1644599" cy="656332"/>
            <a:chOff x="4093319" y="3318946"/>
            <a:chExt cx="1644599" cy="656332"/>
          </a:xfrm>
        </p:grpSpPr>
        <p:sp>
          <p:nvSpPr>
            <p:cNvPr id="166" name="TextBox 165"/>
            <p:cNvSpPr txBox="1"/>
            <p:nvPr/>
          </p:nvSpPr>
          <p:spPr>
            <a:xfrm>
              <a:off x="4093319" y="3482835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Allow and encourage gratification of people’s drives and emotions.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94588" y="3318946"/>
              <a:ext cx="15428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Indulgence vs Restraint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2803" y="2271648"/>
            <a:ext cx="1129488" cy="1003977"/>
            <a:chOff x="281882" y="1158452"/>
            <a:chExt cx="1129488" cy="1003977"/>
          </a:xfrm>
        </p:grpSpPr>
        <p:grpSp>
          <p:nvGrpSpPr>
            <p:cNvPr id="5" name="Group 4"/>
            <p:cNvGrpSpPr/>
            <p:nvPr/>
          </p:nvGrpSpPr>
          <p:grpSpPr>
            <a:xfrm>
              <a:off x="281882" y="1158452"/>
              <a:ext cx="1129488" cy="1003977"/>
              <a:chOff x="281882" y="1158452"/>
              <a:chExt cx="1129488" cy="1003977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69" y="1319364"/>
              <a:ext cx="533539" cy="58378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682803" y="3345332"/>
            <a:ext cx="1129488" cy="1003977"/>
            <a:chOff x="3048000" y="1158452"/>
            <a:chExt cx="1129488" cy="1003977"/>
          </a:xfrm>
        </p:grpSpPr>
        <p:grpSp>
          <p:nvGrpSpPr>
            <p:cNvPr id="150" name="Group 149"/>
            <p:cNvGrpSpPr/>
            <p:nvPr/>
          </p:nvGrpSpPr>
          <p:grpSpPr>
            <a:xfrm>
              <a:off x="3048000" y="1158452"/>
              <a:ext cx="1129488" cy="1003977"/>
              <a:chOff x="281882" y="1158452"/>
              <a:chExt cx="1129488" cy="1003977"/>
            </a:xfrm>
          </p:grpSpPr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2" name="Oval 15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91" y="1389192"/>
              <a:ext cx="619745" cy="472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214855" y="1236339"/>
            <a:ext cx="1129488" cy="1003977"/>
            <a:chOff x="3048000" y="2213478"/>
            <a:chExt cx="1129488" cy="1003977"/>
          </a:xfrm>
        </p:grpSpPr>
        <p:grpSp>
          <p:nvGrpSpPr>
            <p:cNvPr id="156" name="Group 155"/>
            <p:cNvGrpSpPr/>
            <p:nvPr/>
          </p:nvGrpSpPr>
          <p:grpSpPr>
            <a:xfrm>
              <a:off x="3048000" y="2213478"/>
              <a:ext cx="1129488" cy="1003977"/>
              <a:chOff x="281882" y="1158452"/>
              <a:chExt cx="1129488" cy="1003977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8" name="Oval 157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505" y="2407021"/>
              <a:ext cx="624638" cy="47234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14855" y="2300763"/>
            <a:ext cx="1129488" cy="1003977"/>
            <a:chOff x="5874152" y="1158452"/>
            <a:chExt cx="1129488" cy="1003977"/>
          </a:xfrm>
        </p:grpSpPr>
        <p:grpSp>
          <p:nvGrpSpPr>
            <p:cNvPr id="168" name="Group 167"/>
            <p:cNvGrpSpPr/>
            <p:nvPr/>
          </p:nvGrpSpPr>
          <p:grpSpPr>
            <a:xfrm>
              <a:off x="5874152" y="1158452"/>
              <a:ext cx="1129488" cy="1003977"/>
              <a:chOff x="281882" y="1158452"/>
              <a:chExt cx="1129488" cy="1003977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209" y="1364443"/>
              <a:ext cx="518478" cy="47472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214855" y="3375772"/>
            <a:ext cx="1129488" cy="1003977"/>
            <a:chOff x="5874152" y="2213478"/>
            <a:chExt cx="1129488" cy="1003977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74152" y="2213478"/>
              <a:ext cx="1129488" cy="1003977"/>
              <a:chOff x="281882" y="1158452"/>
              <a:chExt cx="1129488" cy="1003977"/>
            </a:xfrm>
          </p:grpSpPr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6" name="Oval 175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273" y="2416264"/>
              <a:ext cx="616664" cy="5221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4682803" y="1233498"/>
            <a:ext cx="1129488" cy="1003977"/>
            <a:chOff x="5874152" y="3288737"/>
            <a:chExt cx="1129488" cy="1003977"/>
          </a:xfrm>
        </p:grpSpPr>
        <p:grpSp>
          <p:nvGrpSpPr>
            <p:cNvPr id="180" name="Group 179"/>
            <p:cNvGrpSpPr/>
            <p:nvPr/>
          </p:nvGrpSpPr>
          <p:grpSpPr>
            <a:xfrm>
              <a:off x="5874152" y="3288737"/>
              <a:ext cx="1129488" cy="1003977"/>
              <a:chOff x="281882" y="1158452"/>
              <a:chExt cx="1129488" cy="1003977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82" name="Oval 18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82" y="3456264"/>
              <a:ext cx="649575" cy="574417"/>
            </a:xfrm>
            <a:prstGeom prst="rect">
              <a:avLst/>
            </a:prstGeom>
          </p:spPr>
        </p:pic>
      </p:grpSp>
      <p:cxnSp>
        <p:nvCxnSpPr>
          <p:cNvPr id="187" name="Straight Connector 186"/>
          <p:cNvCxnSpPr/>
          <p:nvPr/>
        </p:nvCxnSpPr>
        <p:spPr>
          <a:xfrm>
            <a:off x="477052" y="1021195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u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101F94B3-C48E-4AB4-A3E5-536083F4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149"/>
            <a:ext cx="8297636" cy="40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836" y="211454"/>
            <a:ext cx="3553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Get the Data…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0FBC9-1023-4BB8-B31F-3A9901D7201F}"/>
              </a:ext>
            </a:extLst>
          </p:cNvPr>
          <p:cNvSpPr/>
          <p:nvPr/>
        </p:nvSpPr>
        <p:spPr>
          <a:xfrm>
            <a:off x="2472019" y="1908630"/>
            <a:ext cx="256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Confirmed Cases &amp; Testing (Snapshot of a day) [Worldometer.org]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A8F2-3C1D-4E86-9686-E50FB149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6" y="152400"/>
            <a:ext cx="2457690" cy="1504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7E879-D94E-4841-8BBB-FC8684FA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01" y="1340579"/>
            <a:ext cx="2000250" cy="9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33F41-9E3B-4729-9D3C-FB0A0892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0" y="1657350"/>
            <a:ext cx="2176949" cy="1725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E78D5-4018-4CEB-BF41-1D37D43B3729}"/>
              </a:ext>
            </a:extLst>
          </p:cNvPr>
          <p:cNvSpPr/>
          <p:nvPr/>
        </p:nvSpPr>
        <p:spPr>
          <a:xfrm>
            <a:off x="6491341" y="266084"/>
            <a:ext cx="2171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Confirmed Cases (Daily per Country) [Our World in Data.org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E06E1-0F18-44F8-B741-816303975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9918"/>
            <a:ext cx="2563182" cy="6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BEA746-B754-469C-B866-DF4F7D4B5242}"/>
              </a:ext>
            </a:extLst>
          </p:cNvPr>
          <p:cNvSpPr/>
          <p:nvPr/>
        </p:nvSpPr>
        <p:spPr>
          <a:xfrm>
            <a:off x="4786245" y="2520328"/>
            <a:ext cx="22098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Country Data (static) United Nations Statistics Division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1EA73-69A7-49B1-92E5-61D5FCBC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711" y="2603438"/>
            <a:ext cx="1695450" cy="1749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F3A42-286A-4521-9D9A-92A3D6845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729570"/>
            <a:ext cx="1839050" cy="102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656B84-2AA9-4E38-B115-2C893D209AED}"/>
              </a:ext>
            </a:extLst>
          </p:cNvPr>
          <p:cNvSpPr/>
          <p:nvPr/>
        </p:nvSpPr>
        <p:spPr>
          <a:xfrm>
            <a:off x="1888844" y="4071758"/>
            <a:ext cx="25631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Cultural Dimension Data (static)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952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05037"/>
            <a:ext cx="3054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DFF946-03F3-4047-B219-F891EAAC6CD8}"/>
              </a:ext>
            </a:extLst>
          </p:cNvPr>
          <p:cNvSpPr/>
          <p:nvPr/>
        </p:nvSpPr>
        <p:spPr>
          <a:xfrm>
            <a:off x="373692" y="1276350"/>
            <a:ext cx="396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 is an alternative name for the common statistical form called a model matrix or data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25404-937A-4F24-A7AA-C9A88678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80" y="510632"/>
            <a:ext cx="4087328" cy="1815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4D0BE-962C-455D-901C-DEF063EF837B}"/>
              </a:ext>
            </a:extLst>
          </p:cNvPr>
          <p:cNvSpPr/>
          <p:nvPr/>
        </p:nvSpPr>
        <p:spPr>
          <a:xfrm>
            <a:off x="6172200" y="148183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Messy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6778B-BC26-4621-BADA-3E6024AB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47927"/>
            <a:ext cx="4175250" cy="1815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E868D-EF53-4DE3-B343-659C208C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86150"/>
            <a:ext cx="3655005" cy="9793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2DF0164-DAD4-484A-A2D5-5147036E0FC3}"/>
              </a:ext>
            </a:extLst>
          </p:cNvPr>
          <p:cNvSpPr/>
          <p:nvPr/>
        </p:nvSpPr>
        <p:spPr>
          <a:xfrm>
            <a:off x="6621525" y="2435161"/>
            <a:ext cx="381000" cy="3976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072952-134D-4464-954C-7DBDAE16B22C}"/>
              </a:ext>
            </a:extLst>
          </p:cNvPr>
          <p:cNvSpPr/>
          <p:nvPr/>
        </p:nvSpPr>
        <p:spPr>
          <a:xfrm>
            <a:off x="4191000" y="3714750"/>
            <a:ext cx="381000" cy="3810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4CA1"/>
      </a:accent1>
      <a:accent2>
        <a:srgbClr val="00B050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25596</TotalTime>
  <Words>337</Words>
  <Application>Microsoft Office PowerPoint</Application>
  <PresentationFormat>On-screen Show (16:9)</PresentationFormat>
  <Paragraphs>54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Sansation</vt:lpstr>
      <vt:lpstr>Oswald</vt:lpstr>
      <vt:lpstr>Arial</vt:lpstr>
      <vt:lpstr>Ayuthaya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Admin</dc:creator>
  <cp:lastModifiedBy>Kip Madden</cp:lastModifiedBy>
  <cp:revision>1377</cp:revision>
  <dcterms:created xsi:type="dcterms:W3CDTF">2012-07-21T07:50:53Z</dcterms:created>
  <dcterms:modified xsi:type="dcterms:W3CDTF">2020-04-18T15:52:45Z</dcterms:modified>
</cp:coreProperties>
</file>